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7305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899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49141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71397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0751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19104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87591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334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692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4598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151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7452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72741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0562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5614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319681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298CD5-6C1E-4009-B41F-6DF62E31D3BE}" type="datetimeFigureOut">
              <a:rPr lang="en-US" smtClean="0"/>
              <a:pPr/>
              <a:t>3/20/2020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8604560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F</a:t>
            </a:r>
            <a:r>
              <a:rPr lang="en-US" dirty="0" smtClean="0"/>
              <a:t>und </a:t>
            </a:r>
            <a:r>
              <a:rPr lang="en-US" dirty="0"/>
              <a:t>F</a:t>
            </a:r>
            <a:r>
              <a:rPr lang="en-US" dirty="0" smtClean="0"/>
              <a:t>low </a:t>
            </a:r>
            <a:r>
              <a:rPr lang="en-US" dirty="0"/>
              <a:t>A</a:t>
            </a:r>
            <a:r>
              <a:rPr lang="en-US" dirty="0" smtClean="0"/>
              <a:t>nalysis</a:t>
            </a:r>
            <a:endParaRPr lang="en-IN" dirty="0"/>
          </a:p>
        </p:txBody>
      </p:sp>
    </p:spTree>
    <p:extLst>
      <p:ext uri="{BB962C8B-B14F-4D97-AF65-F5344CB8AC3E}">
        <p14:creationId xmlns:p14="http://schemas.microsoft.com/office/powerpoint/2010/main" val="4236777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26571"/>
            <a:ext cx="9720073" cy="6531429"/>
          </a:xfrm>
        </p:spPr>
        <p:txBody>
          <a:bodyPr>
            <a:normAutofit/>
          </a:bodyPr>
          <a:lstStyle/>
          <a:p>
            <a:r>
              <a:rPr lang="en-IN" b="1" dirty="0"/>
              <a:t> </a:t>
            </a:r>
            <a:endParaRPr lang="en-IN" dirty="0"/>
          </a:p>
          <a:p>
            <a:r>
              <a:rPr lang="en-IN" b="1" dirty="0"/>
              <a:t>MEANING OF FUND:</a:t>
            </a:r>
            <a:r>
              <a:rPr lang="en-IN" dirty="0"/>
              <a:t> The term fund is generally used to mean the difference between current assets and current liabilities. In other words, the term fund stands for net working capital or net current assets. </a:t>
            </a:r>
          </a:p>
          <a:p>
            <a:r>
              <a:rPr lang="en-IN" b="1" dirty="0"/>
              <a:t>Current assets </a:t>
            </a:r>
            <a:r>
              <a:rPr lang="en-IN" dirty="0"/>
              <a:t>include assets which are acquired with the intention of converting them into cash during the normal business operations of the company. They </a:t>
            </a:r>
            <a:r>
              <a:rPr lang="en-IN" dirty="0" smtClean="0"/>
              <a:t>are:</a:t>
            </a:r>
            <a:endParaRPr lang="en-IN" dirty="0"/>
          </a:p>
          <a:p>
            <a:pPr lvl="0"/>
            <a:r>
              <a:rPr lang="en-IN" dirty="0"/>
              <a:t>Cash in hand </a:t>
            </a:r>
          </a:p>
          <a:p>
            <a:pPr lvl="0"/>
            <a:r>
              <a:rPr lang="en-IN" dirty="0"/>
              <a:t>Cash at Bank </a:t>
            </a:r>
          </a:p>
          <a:p>
            <a:pPr lvl="0"/>
            <a:r>
              <a:rPr lang="en-IN" dirty="0"/>
              <a:t>Temporary or marketable investments Trade Debtors </a:t>
            </a:r>
          </a:p>
          <a:p>
            <a:pPr lvl="0"/>
            <a:r>
              <a:rPr lang="en-IN" dirty="0"/>
              <a:t>Bills receivables </a:t>
            </a:r>
          </a:p>
          <a:p>
            <a:pPr lvl="0"/>
            <a:r>
              <a:rPr lang="en-IN" dirty="0"/>
              <a:t>Short term loans </a:t>
            </a:r>
          </a:p>
          <a:p>
            <a:pPr lvl="0"/>
            <a:r>
              <a:rPr lang="en-IN" dirty="0"/>
              <a:t>Stock of Raw Material, Semi-finished goods, Finished goods, W-I-P etc. </a:t>
            </a:r>
          </a:p>
          <a:p>
            <a:pPr lvl="0"/>
            <a:r>
              <a:rPr lang="en-IN" dirty="0"/>
              <a:t>Prepaid expenses </a:t>
            </a:r>
          </a:p>
          <a:p>
            <a:pPr lvl="0"/>
            <a:r>
              <a:rPr lang="en-IN" dirty="0"/>
              <a:t>Accrued Incomes. </a:t>
            </a:r>
          </a:p>
          <a:p>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17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74766"/>
            <a:ext cx="9720073" cy="5734594"/>
          </a:xfrm>
        </p:spPr>
        <p:txBody>
          <a:bodyPr/>
          <a:lstStyle/>
          <a:p>
            <a:r>
              <a:rPr lang="en-IN" b="1" dirty="0"/>
              <a:t>Current liabilities:</a:t>
            </a:r>
            <a:r>
              <a:rPr lang="en-IN" dirty="0"/>
              <a:t> The term current liabilities are used to describe such obligations which are paid within one year and which are paid out of current assets or by creating current liabilities. They </a:t>
            </a:r>
            <a:r>
              <a:rPr lang="en-IN" dirty="0" smtClean="0"/>
              <a:t>are:</a:t>
            </a:r>
            <a:endParaRPr lang="en-IN" dirty="0"/>
          </a:p>
          <a:p>
            <a:pPr lvl="0"/>
            <a:r>
              <a:rPr lang="en-IN" dirty="0"/>
              <a:t>Trade Creditors </a:t>
            </a:r>
          </a:p>
          <a:p>
            <a:pPr lvl="0"/>
            <a:r>
              <a:rPr lang="en-IN" dirty="0"/>
              <a:t>Bills payable </a:t>
            </a:r>
          </a:p>
          <a:p>
            <a:pPr lvl="0"/>
            <a:r>
              <a:rPr lang="en-IN" dirty="0"/>
              <a:t>Bank OD </a:t>
            </a:r>
          </a:p>
          <a:p>
            <a:pPr lvl="0"/>
            <a:r>
              <a:rPr lang="en-IN" dirty="0"/>
              <a:t>Outstanding expenses </a:t>
            </a:r>
          </a:p>
          <a:p>
            <a:pPr lvl="0"/>
            <a:r>
              <a:rPr lang="en-IN" dirty="0"/>
              <a:t>Dividend payable </a:t>
            </a:r>
          </a:p>
          <a:p>
            <a:pPr lvl="0"/>
            <a:r>
              <a:rPr lang="en-IN" dirty="0"/>
              <a:t>Provision against current assets </a:t>
            </a:r>
          </a:p>
          <a:p>
            <a:pPr lvl="0"/>
            <a:r>
              <a:rPr lang="en-IN" dirty="0"/>
              <a:t>Taxation provision </a:t>
            </a:r>
          </a:p>
          <a:p>
            <a:pPr lvl="0"/>
            <a:r>
              <a:rPr lang="en-IN" dirty="0"/>
              <a:t>Income received in advance </a:t>
            </a:r>
          </a:p>
          <a:p>
            <a:endParaRPr lang="en-IN" dirty="0"/>
          </a:p>
        </p:txBody>
      </p:sp>
    </p:spTree>
    <p:extLst>
      <p:ext uri="{BB962C8B-B14F-4D97-AF65-F5344CB8AC3E}">
        <p14:creationId xmlns:p14="http://schemas.microsoft.com/office/powerpoint/2010/main" val="146747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235131"/>
            <a:ext cx="9720073" cy="6074229"/>
          </a:xfrm>
        </p:spPr>
        <p:txBody>
          <a:bodyPr>
            <a:normAutofit/>
          </a:bodyPr>
          <a:lstStyle/>
          <a:p>
            <a:r>
              <a:rPr lang="en-IN" b="1" dirty="0"/>
              <a:t>MEANING OF FLOW OF FUNDS</a:t>
            </a:r>
            <a:endParaRPr lang="en-IN" dirty="0"/>
          </a:p>
          <a:p>
            <a:r>
              <a:rPr lang="en-IN" dirty="0"/>
              <a:t>The term flow means change and therefore the term flow of funds means change in Funds or change in working capital. In other words, any increase / decrease in working capital means flow of funds. In business several transactions take place. Some of these increase the funds while others decrease the funds. Some may not make any change in the funds position. The movement of funds may be inflow or outflow. It is said there is: </a:t>
            </a:r>
          </a:p>
          <a:p>
            <a:pPr lvl="0"/>
            <a:r>
              <a:rPr lang="en-IN" dirty="0"/>
              <a:t>Inflow of fund -When the business transaction results in increase in working capital. </a:t>
            </a:r>
          </a:p>
          <a:p>
            <a:pPr lvl="0"/>
            <a:r>
              <a:rPr lang="en-IN" dirty="0"/>
              <a:t>Outflow of fund When the business transaction results in decrease in working capital.</a:t>
            </a:r>
          </a:p>
          <a:p>
            <a:pPr lvl="0"/>
            <a:r>
              <a:rPr lang="en-IN" dirty="0"/>
              <a:t>No flow fund -When the business transaction results in neither increase nor decrease in working capital. </a:t>
            </a:r>
          </a:p>
          <a:p>
            <a:r>
              <a:rPr lang="en-IN" dirty="0"/>
              <a:t>It can be said that only the following transactions may cause the flow of fund. Transaction between </a:t>
            </a:r>
          </a:p>
          <a:p>
            <a:pPr lvl="0"/>
            <a:r>
              <a:rPr lang="en-IN" dirty="0"/>
              <a:t>One current asset &amp; another noncurrent asset. </a:t>
            </a:r>
          </a:p>
          <a:p>
            <a:pPr lvl="0"/>
            <a:r>
              <a:rPr lang="en-IN" dirty="0"/>
              <a:t>One non-current liability &amp; another current liability. </a:t>
            </a:r>
          </a:p>
          <a:p>
            <a:pPr lvl="0"/>
            <a:r>
              <a:rPr lang="en-IN" dirty="0"/>
              <a:t>One current liability &amp; another noncurrent asset. </a:t>
            </a:r>
          </a:p>
          <a:p>
            <a:pPr lvl="0"/>
            <a:r>
              <a:rPr lang="en-IN" dirty="0"/>
              <a:t>One current asset &amp; another noncurrent liability. </a:t>
            </a:r>
          </a:p>
          <a:p>
            <a:endParaRPr lang="en-IN" sz="2400" dirty="0"/>
          </a:p>
        </p:txBody>
      </p:sp>
    </p:spTree>
    <p:extLst>
      <p:ext uri="{BB962C8B-B14F-4D97-AF65-F5344CB8AC3E}">
        <p14:creationId xmlns:p14="http://schemas.microsoft.com/office/powerpoint/2010/main" val="202328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48640"/>
            <a:ext cx="9720073" cy="6126479"/>
          </a:xfrm>
        </p:spPr>
        <p:txBody>
          <a:bodyPr/>
          <a:lstStyle/>
          <a:p>
            <a:r>
              <a:rPr lang="en-IN" b="1" dirty="0"/>
              <a:t>FUND FLOW STATEMENT </a:t>
            </a:r>
            <a:endParaRPr lang="en-IN" dirty="0"/>
          </a:p>
          <a:p>
            <a:r>
              <a:rPr lang="en-IN" dirty="0"/>
              <a:t>A funds flow statement is a statement depicting change in working capital. According to Smith and Brown </a:t>
            </a:r>
            <a:r>
              <a:rPr lang="en-IN" b="1" dirty="0"/>
              <a:t>“A funds flow statement is prepared in summary form to indicate the changes occurring in terms of financial condition between two different balance sheet dates</a:t>
            </a:r>
            <a:r>
              <a:rPr lang="en-IN" b="1" dirty="0" smtClean="0"/>
              <a:t>”.</a:t>
            </a:r>
          </a:p>
          <a:p>
            <a:endParaRPr lang="en-IN" dirty="0"/>
          </a:p>
          <a:p>
            <a:r>
              <a:rPr lang="en-IN" dirty="0"/>
              <a:t>In the words of Robert Anthony </a:t>
            </a:r>
            <a:r>
              <a:rPr lang="en-IN" b="1" dirty="0"/>
              <a:t>“The funds flow statements describe the sources from which additional funds were derived and the uses to which these funds were put</a:t>
            </a:r>
            <a:r>
              <a:rPr lang="en-IN" b="1" dirty="0" smtClean="0"/>
              <a:t>”.</a:t>
            </a:r>
          </a:p>
          <a:p>
            <a:endParaRPr lang="en-IN" dirty="0"/>
          </a:p>
          <a:p>
            <a:r>
              <a:rPr lang="en-IN" dirty="0"/>
              <a:t>Hence funds flow statement is the most useful statement prepared to indicate the changes in the financial position of a business concern between the opening and closing balance sheet dates. It is the financial operational statement which reveals the methods by which a company has been financed. In other words it is a financial report on the movement of funds (working capital) stating sources from which funds generate and to which these funds are put into. </a:t>
            </a:r>
          </a:p>
          <a:p>
            <a:endParaRPr lang="en-IN" dirty="0"/>
          </a:p>
        </p:txBody>
      </p:sp>
    </p:spTree>
    <p:extLst>
      <p:ext uri="{BB962C8B-B14F-4D97-AF65-F5344CB8AC3E}">
        <p14:creationId xmlns:p14="http://schemas.microsoft.com/office/powerpoint/2010/main" val="21160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00446"/>
            <a:ext cx="9720073" cy="6400800"/>
          </a:xfrm>
        </p:spPr>
        <p:txBody>
          <a:bodyPr>
            <a:normAutofit fontScale="92500" lnSpcReduction="20000"/>
          </a:bodyPr>
          <a:lstStyle/>
          <a:p>
            <a:r>
              <a:rPr lang="en-IN" b="1" dirty="0"/>
              <a:t> </a:t>
            </a:r>
            <a:endParaRPr lang="en-IN" dirty="0"/>
          </a:p>
          <a:p>
            <a:r>
              <a:rPr lang="en-IN" b="1" dirty="0"/>
              <a:t>USES OF FUND FLOW STATEMENT </a:t>
            </a:r>
            <a:endParaRPr lang="en-IN" dirty="0"/>
          </a:p>
          <a:p>
            <a:r>
              <a:rPr lang="en-IN" dirty="0"/>
              <a:t>Emerging as a supplemental financial statement, the funds flow statement has become an integral part of final accounts. It is a tool of decision-making, of analysis and of forecasting. </a:t>
            </a:r>
          </a:p>
          <a:p>
            <a:pPr lvl="0"/>
            <a:r>
              <a:rPr lang="en-IN" b="1" dirty="0"/>
              <a:t>Tools of Analysis:</a:t>
            </a:r>
            <a:r>
              <a:rPr lang="en-IN" dirty="0"/>
              <a:t> The funds flow statement analyses and explains the financial consequences of trading operations. It shows how the funds were obtained in the past and used. The financial manager can take corrective actions. </a:t>
            </a:r>
          </a:p>
          <a:p>
            <a:pPr lvl="0"/>
            <a:r>
              <a:rPr lang="en-IN" b="1" dirty="0"/>
              <a:t>Tool of working capital management:</a:t>
            </a:r>
            <a:r>
              <a:rPr lang="en-IN" dirty="0"/>
              <a:t> This statement reveals the adequacy or otherwise of working capital and the efficiency with which it is utilised. It enables management to take steps to put surplus working capital to effective use and also to augment the same in case it is insufficient. </a:t>
            </a:r>
          </a:p>
          <a:p>
            <a:pPr lvl="0"/>
            <a:r>
              <a:rPr lang="en-IN" b="1" dirty="0"/>
              <a:t>Tools of Decision making:</a:t>
            </a:r>
            <a:r>
              <a:rPr lang="en-IN" dirty="0"/>
              <a:t> The statement keeps management with regard to such decisions as dividends, capital expenditure and Budgetary control. </a:t>
            </a:r>
          </a:p>
          <a:p>
            <a:pPr lvl="0"/>
            <a:r>
              <a:rPr lang="en-IN" b="1" dirty="0"/>
              <a:t>Tool of forecasting:</a:t>
            </a:r>
            <a:r>
              <a:rPr lang="en-IN" dirty="0"/>
              <a:t> Financial resources of an enterprise are relatively scarce in relation to demand. A projected funds flow statement enables management not merely to utilize the available funds to the optimum extent, but also to prevent funds being allowed to flow in unprofitable channels. </a:t>
            </a:r>
          </a:p>
          <a:p>
            <a:pPr lvl="0"/>
            <a:r>
              <a:rPr lang="en-IN" b="1" dirty="0"/>
              <a:t>Tools of measuring credit worthiness:</a:t>
            </a:r>
            <a:r>
              <a:rPr lang="en-IN" dirty="0"/>
              <a:t> It also keeps the creditors and financial institutions to assess the risk factors involved in granting credit to a business concern. Shareholders and prospective investors are also enables to make an assessment of funds available for payment of dividend and the probable return on their future investment. </a:t>
            </a:r>
          </a:p>
          <a:p>
            <a:pPr lvl="0"/>
            <a:r>
              <a:rPr lang="en-IN" dirty="0"/>
              <a:t>The statement compared with the budget concerned will show to what extent the resources of the firm were used according to plan and what extent the utilisation was unplanned. </a:t>
            </a:r>
          </a:p>
          <a:p>
            <a:endParaRPr lang="en-IN" dirty="0"/>
          </a:p>
        </p:txBody>
      </p:sp>
    </p:spTree>
    <p:extLst>
      <p:ext uri="{BB962C8B-B14F-4D97-AF65-F5344CB8AC3E}">
        <p14:creationId xmlns:p14="http://schemas.microsoft.com/office/powerpoint/2010/main" val="376489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235131"/>
            <a:ext cx="9720073" cy="6479178"/>
          </a:xfrm>
        </p:spPr>
        <p:txBody>
          <a:bodyPr>
            <a:normAutofit/>
          </a:bodyPr>
          <a:lstStyle/>
          <a:p>
            <a:r>
              <a:rPr lang="en-IN" b="1" dirty="0"/>
              <a:t>LIMITATIONS </a:t>
            </a:r>
            <a:endParaRPr lang="en-IN" dirty="0"/>
          </a:p>
          <a:p>
            <a:pPr lvl="0"/>
            <a:r>
              <a:rPr lang="en-IN" dirty="0"/>
              <a:t>It lacks originality because it is only rearrangement of data appearing in financial statements. </a:t>
            </a:r>
          </a:p>
          <a:p>
            <a:pPr lvl="0"/>
            <a:r>
              <a:rPr lang="en-IN" dirty="0"/>
              <a:t>It is prepared taking into consideration only fund items and non-fund items are ignored. As such it is incomplete and unscientific. </a:t>
            </a:r>
          </a:p>
          <a:p>
            <a:pPr lvl="0"/>
            <a:r>
              <a:rPr lang="en-IN" dirty="0"/>
              <a:t>It reveals some additional information about changes in working capital. As such, it must be remembered that funds flow statement is not a substitute of the position Statement or income statement. </a:t>
            </a:r>
          </a:p>
          <a:p>
            <a:pPr lvl="0"/>
            <a:r>
              <a:rPr lang="en-IN" dirty="0"/>
              <a:t>The information used for the preparation of the fund flow statement is essentially historical in nature. So it is not of much use. </a:t>
            </a:r>
          </a:p>
          <a:p>
            <a:pPr lvl="0"/>
            <a:r>
              <a:rPr lang="en-IN" dirty="0"/>
              <a:t>It cannot reveal continuous changes. </a:t>
            </a:r>
          </a:p>
          <a:p>
            <a:r>
              <a:rPr lang="en-IN" b="1" dirty="0"/>
              <a:t>SOURCES OF FUNDS </a:t>
            </a:r>
            <a:endParaRPr lang="en-IN" dirty="0"/>
          </a:p>
          <a:p>
            <a:pPr lvl="0"/>
            <a:r>
              <a:rPr lang="en-IN" dirty="0"/>
              <a:t>Issue of shares for Cash or for any other current asset. </a:t>
            </a:r>
          </a:p>
          <a:p>
            <a:pPr lvl="0"/>
            <a:r>
              <a:rPr lang="en-IN" dirty="0"/>
              <a:t>Issue of Debentures for cash or for any current asset. </a:t>
            </a:r>
          </a:p>
          <a:p>
            <a:pPr lvl="0"/>
            <a:r>
              <a:rPr lang="en-IN" dirty="0"/>
              <a:t>Long term / Medium Term Loans borrowed: Loans borrowed for purchase of fixed assets or for repayment of existing loan do not form the source of funds. </a:t>
            </a:r>
          </a:p>
        </p:txBody>
      </p:sp>
    </p:spTree>
    <p:extLst>
      <p:ext uri="{BB962C8B-B14F-4D97-AF65-F5344CB8AC3E}">
        <p14:creationId xmlns:p14="http://schemas.microsoft.com/office/powerpoint/2010/main" val="1917191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65760"/>
            <a:ext cx="9720073" cy="5943600"/>
          </a:xfrm>
        </p:spPr>
        <p:txBody>
          <a:bodyPr/>
          <a:lstStyle/>
          <a:p>
            <a:pPr lvl="0"/>
            <a:r>
              <a:rPr lang="en-IN" dirty="0"/>
              <a:t>Long term, Medium Term Deposits accepted. </a:t>
            </a:r>
          </a:p>
          <a:p>
            <a:pPr lvl="0"/>
            <a:r>
              <a:rPr lang="en-IN" dirty="0"/>
              <a:t>Sale of Fixed Assets. </a:t>
            </a:r>
          </a:p>
          <a:p>
            <a:pPr lvl="0"/>
            <a:r>
              <a:rPr lang="en-IN" dirty="0"/>
              <a:t>Sale of long-term Investments for cash. </a:t>
            </a:r>
          </a:p>
          <a:p>
            <a:pPr lvl="0"/>
            <a:r>
              <a:rPr lang="en-IN" dirty="0"/>
              <a:t>Refund of Income Tax received. </a:t>
            </a:r>
          </a:p>
          <a:p>
            <a:pPr lvl="0"/>
            <a:r>
              <a:rPr lang="en-IN" dirty="0"/>
              <a:t>Funds from operations (operating or trading profit) </a:t>
            </a:r>
          </a:p>
          <a:p>
            <a:pPr lvl="0"/>
            <a:r>
              <a:rPr lang="en-IN" dirty="0"/>
              <a:t>Non-operating Incomes: Dividend received on Investments, Interest received on Investments, rent received, gifts received, donations received etc. are included under this head. </a:t>
            </a:r>
          </a:p>
          <a:p>
            <a:r>
              <a:rPr lang="en-IN" b="1" dirty="0"/>
              <a:t>USES OR APPLICATION OF FUNDS </a:t>
            </a:r>
            <a:endParaRPr lang="en-IN" dirty="0"/>
          </a:p>
          <a:p>
            <a:pPr lvl="0"/>
            <a:r>
              <a:rPr lang="en-IN" dirty="0"/>
              <a:t>Funds lost in operation / Trading Loss: The loss suffered by a business in the normal &amp; regular business operations is called operating loss. </a:t>
            </a:r>
          </a:p>
          <a:p>
            <a:pPr lvl="0"/>
            <a:r>
              <a:rPr lang="en-IN" dirty="0"/>
              <a:t>Redemption of preference shares in cash or in any other current assets. </a:t>
            </a:r>
          </a:p>
          <a:p>
            <a:r>
              <a:rPr lang="en-IN" dirty="0"/>
              <a:t>Redemption Debentures in </a:t>
            </a:r>
            <a:r>
              <a:rPr lang="en-IN" dirty="0" smtClean="0"/>
              <a:t>cash.</a:t>
            </a:r>
            <a:endParaRPr lang="en-IN" dirty="0"/>
          </a:p>
          <a:p>
            <a:endParaRPr lang="en-IN" dirty="0"/>
          </a:p>
        </p:txBody>
      </p:sp>
    </p:spTree>
    <p:extLst>
      <p:ext uri="{BB962C8B-B14F-4D97-AF65-F5344CB8AC3E}">
        <p14:creationId xmlns:p14="http://schemas.microsoft.com/office/powerpoint/2010/main" val="3064257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91886"/>
            <a:ext cx="9720073" cy="5917474"/>
          </a:xfrm>
        </p:spPr>
        <p:txBody>
          <a:bodyPr>
            <a:normAutofit/>
          </a:bodyPr>
          <a:lstStyle/>
          <a:p>
            <a:pPr lvl="0"/>
            <a:r>
              <a:rPr lang="en-IN" dirty="0"/>
              <a:t>Repayment of long terms loans in cash. e. Purchase of long term Investments. </a:t>
            </a:r>
          </a:p>
          <a:p>
            <a:pPr lvl="0"/>
            <a:r>
              <a:rPr lang="en-IN" dirty="0"/>
              <a:t>Purchase of fixed assets for cash. </a:t>
            </a:r>
          </a:p>
          <a:p>
            <a:pPr lvl="0"/>
            <a:r>
              <a:rPr lang="en-IN" dirty="0"/>
              <a:t>Non-operating expenses- This includes dividend paid on shares, Income tax paid, Donation given, fines paid etc. </a:t>
            </a:r>
          </a:p>
          <a:p>
            <a:pPr marL="0" indent="0">
              <a:buNone/>
            </a:pPr>
            <a:r>
              <a:rPr lang="en-IN" b="1" dirty="0"/>
              <a:t> </a:t>
            </a:r>
            <a:endParaRPr lang="en-IN" dirty="0"/>
          </a:p>
          <a:p>
            <a:pPr marL="0" indent="0">
              <a:buNone/>
            </a:pPr>
            <a:r>
              <a:rPr lang="en-IN" dirty="0"/>
              <a:t> </a:t>
            </a:r>
          </a:p>
          <a:p>
            <a:endParaRPr lang="en-IN" dirty="0"/>
          </a:p>
        </p:txBody>
      </p:sp>
    </p:spTree>
    <p:extLst>
      <p:ext uri="{BB962C8B-B14F-4D97-AF65-F5344CB8AC3E}">
        <p14:creationId xmlns:p14="http://schemas.microsoft.com/office/powerpoint/2010/main" val="22141540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TotalTime>
  <Words>719</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Trebuchet MS</vt:lpstr>
      <vt:lpstr>Wingdings 3</vt:lpstr>
      <vt:lpstr>Facet</vt:lpstr>
      <vt:lpstr>Fund Flow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 flow analysis</dc:title>
  <dc:creator>User</dc:creator>
  <cp:lastModifiedBy>User</cp:lastModifiedBy>
  <cp:revision>3</cp:revision>
  <dcterms:created xsi:type="dcterms:W3CDTF">2020-03-20T10:05:28Z</dcterms:created>
  <dcterms:modified xsi:type="dcterms:W3CDTF">2020-03-20T10:32:33Z</dcterms:modified>
</cp:coreProperties>
</file>